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rimo Bold" charset="1" panose="020B0704020202020204"/>
      <p:regular r:id="rId30"/>
    </p:embeddedFont>
    <p:embeddedFont>
      <p:font typeface="Arimo" charset="1" panose="020B0604020202020204"/>
      <p:regular r:id="rId31"/>
    </p:embeddedFont>
    <p:embeddedFont>
      <p:font typeface="Arial" charset="1" panose="020B0502020202020204"/>
      <p:regular r:id="rId35"/>
    </p:embeddedFont>
    <p:embeddedFont>
      <p:font typeface="Hind Bold" charset="1" panose="02000000000000000000"/>
      <p:regular r:id="rId38"/>
    </p:embeddedFont>
    <p:embeddedFont>
      <p:font typeface="Canva Sans" charset="1" panose="020B05030305010401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5.xml" Type="http://schemas.openxmlformats.org/officeDocument/2006/relationships/notesSlide"/><Relationship Id="rId37" Target="notesSlides/notesSlide6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7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8.xml" Type="http://schemas.openxmlformats.org/officeDocument/2006/relationships/notesSlide"/><Relationship Id="rId41" Target="notesSlides/notesSlide9.xml" Type="http://schemas.openxmlformats.org/officeDocument/2006/relationships/notesSlide"/><Relationship Id="rId42" Target="fonts/font42.fntdata" Type="http://schemas.openxmlformats.org/officeDocument/2006/relationships/font"/><Relationship Id="rId43" Target="notesSlides/notesSlide10.xml" Type="http://schemas.openxmlformats.org/officeDocument/2006/relationships/notesSlide"/><Relationship Id="rId44" Target="notesSlides/notesSlide11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2793652"/>
            <a:ext cx="9445526" cy="374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Product Recommendation System in C++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6858595"/>
            <a:ext cx="9944194" cy="96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Graph-based approach for suggesting products to users.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6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4">
            <a:off x="10406482" y="7904560"/>
            <a:ext cx="860817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3" cy="10299700"/>
            <a:chOff x="0" y="0"/>
            <a:chExt cx="6014698" cy="13732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0"/>
            <a:chOff x="0" y="0"/>
            <a:chExt cx="5177116" cy="13732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0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0"/>
            <a:chOff x="0" y="0"/>
            <a:chExt cx="5708652" cy="13732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0"/>
            <a:chOff x="0" y="0"/>
            <a:chExt cx="2580188" cy="13732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8" y="-12700"/>
            <a:ext cx="1874737" cy="10299700"/>
            <a:chOff x="0" y="0"/>
            <a:chExt cx="2499650" cy="13732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1"/>
            <a:ext cx="2725738" cy="4902199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099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-1229269" y="2990454"/>
            <a:ext cx="10373269" cy="5125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  <a:spcBef>
                <a:spcPct val="0"/>
              </a:spcBef>
            </a:pPr>
            <a:r>
              <a:rPr lang="en-US" sz="446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</a:t>
            </a:r>
            <a:r>
              <a:rPr lang="en-US" sz="446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#include &lt;iostream&gt;</a:t>
            </a:r>
          </a:p>
          <a:p>
            <a:pPr algn="ctr">
              <a:lnSpc>
                <a:spcPts val="4460"/>
              </a:lnSpc>
              <a:spcBef>
                <a:spcPct val="0"/>
              </a:spcBef>
            </a:pPr>
            <a:r>
              <a:rPr lang="en-US" sz="446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    #include &lt;unordered_map&gt;                 #include &lt;vector&gt;</a:t>
            </a:r>
          </a:p>
          <a:p>
            <a:pPr algn="ctr">
              <a:lnSpc>
                <a:spcPts val="4460"/>
              </a:lnSpc>
              <a:spcBef>
                <a:spcPct val="0"/>
              </a:spcBef>
            </a:pPr>
            <a:r>
              <a:rPr lang="en-US" sz="446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#include &lt;queue&gt; </a:t>
            </a:r>
          </a:p>
          <a:p>
            <a:pPr algn="ctr">
              <a:lnSpc>
                <a:spcPts val="4460"/>
              </a:lnSpc>
              <a:spcBef>
                <a:spcPct val="0"/>
              </a:spcBef>
            </a:pPr>
            <a:r>
              <a:rPr lang="en-US" sz="446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#include &lt;set&gt;</a:t>
            </a:r>
          </a:p>
          <a:p>
            <a:pPr algn="ctr">
              <a:lnSpc>
                <a:spcPts val="4460"/>
              </a:lnSpc>
              <a:spcBef>
                <a:spcPct val="0"/>
              </a:spcBef>
            </a:pPr>
            <a:r>
              <a:rPr lang="en-US" sz="446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#include &lt;string&gt;</a:t>
            </a:r>
          </a:p>
          <a:p>
            <a:pPr algn="ctr">
              <a:lnSpc>
                <a:spcPts val="4460"/>
              </a:lnSpc>
              <a:spcBef>
                <a:spcPct val="0"/>
              </a:spcBef>
            </a:pPr>
            <a:r>
              <a:rPr lang="en-US" sz="446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#include &lt;limits&gt;</a:t>
            </a:r>
          </a:p>
          <a:p>
            <a:pPr algn="ctr">
              <a:lnSpc>
                <a:spcPts val="4460"/>
              </a:lnSpc>
              <a:spcBef>
                <a:spcPct val="0"/>
              </a:spcBef>
            </a:pPr>
            <a:r>
              <a:rPr lang="en-US" sz="446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#include &lt;fstream&gt; </a:t>
            </a:r>
          </a:p>
          <a:p>
            <a:pPr algn="ctr">
              <a:lnSpc>
                <a:spcPts val="4460"/>
              </a:lnSpc>
              <a:spcBef>
                <a:spcPct val="0"/>
              </a:spcBef>
            </a:pPr>
            <a:r>
              <a:rPr lang="en-US" sz="446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#include &lt;algorithm&gt;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3100" y="1663609"/>
            <a:ext cx="9245637" cy="60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2"/>
              </a:lnSpc>
              <a:spcBef>
                <a:spcPct val="0"/>
              </a:spcBef>
            </a:pPr>
            <a:r>
              <a:rPr lang="en-US" b="true" sz="4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Header Files used in this project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6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4">
            <a:off x="10406482" y="7904560"/>
            <a:ext cx="860817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3" cy="10299700"/>
            <a:chOff x="0" y="0"/>
            <a:chExt cx="6014698" cy="13732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0"/>
            <a:chOff x="0" y="0"/>
            <a:chExt cx="5177116" cy="13732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0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0"/>
            <a:chOff x="0" y="0"/>
            <a:chExt cx="5708652" cy="13732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0"/>
            <a:chOff x="0" y="0"/>
            <a:chExt cx="2580188" cy="13732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8" y="-12700"/>
            <a:ext cx="1874737" cy="10299700"/>
            <a:chOff x="0" y="0"/>
            <a:chExt cx="2499650" cy="13732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1"/>
            <a:ext cx="2725738" cy="4902199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099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81100" y="1713774"/>
            <a:ext cx="1137412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AFAFA"/>
                </a:solidFill>
                <a:latin typeface="Arimo"/>
                <a:ea typeface="Arimo"/>
                <a:cs typeface="Arimo"/>
                <a:sym typeface="Arimo"/>
              </a:rPr>
              <a:t>vo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81100" y="2347186"/>
            <a:ext cx="7747832" cy="674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</a:t>
            </a:r>
            <a:r>
              <a:rPr lang="en-US" sz="44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oid addNode() </a:t>
            </a:r>
          </a:p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void addEdge()</a:t>
            </a:r>
          </a:p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</a:t>
            </a:r>
            <a:r>
              <a:rPr lang="en-US" sz="44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bool containsNode()</a:t>
            </a:r>
          </a:p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void displayGraph() </a:t>
            </a:r>
          </a:p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 getIntInput()</a:t>
            </a:r>
          </a:p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double getDoubleInput()</a:t>
            </a:r>
          </a:p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string getStringInput()</a:t>
            </a:r>
          </a:p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Product createProduct()</a:t>
            </a:r>
          </a:p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void removeProduct()</a:t>
            </a:r>
          </a:p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void updateProduct()</a:t>
            </a:r>
          </a:p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void displayAllProducts()</a:t>
            </a:r>
          </a:p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void displayProductDetails()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6272" y="1104900"/>
            <a:ext cx="10904454" cy="6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  <a:spcBef>
                <a:spcPct val="0"/>
              </a:spcBef>
            </a:pPr>
            <a:r>
              <a:rPr lang="en-US" b="true" sz="47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Functions used in this project        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6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4">
            <a:off x="10406482" y="7904560"/>
            <a:ext cx="860817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3" cy="10299700"/>
            <a:chOff x="0" y="0"/>
            <a:chExt cx="6014698" cy="13732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0"/>
            <a:chOff x="0" y="0"/>
            <a:chExt cx="5177116" cy="13732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0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0"/>
            <a:chOff x="0" y="0"/>
            <a:chExt cx="5708652" cy="13732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0"/>
            <a:chOff x="0" y="0"/>
            <a:chExt cx="2580188" cy="13732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8" y="-12700"/>
            <a:ext cx="1874737" cy="10299700"/>
            <a:chOff x="0" y="0"/>
            <a:chExt cx="2499650" cy="13732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1"/>
            <a:ext cx="2725738" cy="4902199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099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597996" y="1409406"/>
            <a:ext cx="7236905" cy="6743994"/>
          </a:xfrm>
          <a:custGeom>
            <a:avLst/>
            <a:gdLst/>
            <a:ahLst/>
            <a:cxnLst/>
            <a:rect r="r" b="b" t="t" l="l"/>
            <a:pathLst>
              <a:path h="6743994" w="7236905">
                <a:moveTo>
                  <a:pt x="0" y="0"/>
                </a:moveTo>
                <a:lnTo>
                  <a:pt x="7236905" y="0"/>
                </a:lnTo>
                <a:lnTo>
                  <a:pt x="7236905" y="6743994"/>
                </a:lnTo>
                <a:lnTo>
                  <a:pt x="0" y="6743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0" t="0" r="-18786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109467" y="1409406"/>
            <a:ext cx="7964063" cy="6743994"/>
          </a:xfrm>
          <a:custGeom>
            <a:avLst/>
            <a:gdLst/>
            <a:ahLst/>
            <a:cxnLst/>
            <a:rect r="r" b="b" t="t" l="l"/>
            <a:pathLst>
              <a:path h="6743994" w="7964063">
                <a:moveTo>
                  <a:pt x="0" y="0"/>
                </a:moveTo>
                <a:lnTo>
                  <a:pt x="7964063" y="0"/>
                </a:lnTo>
                <a:lnTo>
                  <a:pt x="7964063" y="6743994"/>
                </a:lnTo>
                <a:lnTo>
                  <a:pt x="0" y="6743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04" t="0" r="-3604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97996" y="26670"/>
            <a:ext cx="1053697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6749">
                <a:solidFill>
                  <a:srgbClr val="6C921D"/>
                </a:solidFill>
                <a:latin typeface="Arimo"/>
                <a:ea typeface="Arimo"/>
                <a:cs typeface="Arimo"/>
                <a:sym typeface="Arimo"/>
              </a:rPr>
              <a:t>SOURCE CODE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6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4">
            <a:off x="10406482" y="7904560"/>
            <a:ext cx="860817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3" cy="10299700"/>
            <a:chOff x="0" y="0"/>
            <a:chExt cx="6014698" cy="13732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0"/>
            <a:chOff x="0" y="0"/>
            <a:chExt cx="5177116" cy="13732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0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0"/>
            <a:chOff x="0" y="0"/>
            <a:chExt cx="5708652" cy="13732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0"/>
            <a:chOff x="0" y="0"/>
            <a:chExt cx="2580188" cy="13732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8" y="-12700"/>
            <a:ext cx="1874737" cy="10299700"/>
            <a:chOff x="0" y="0"/>
            <a:chExt cx="2499650" cy="13732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1"/>
            <a:ext cx="2725738" cy="4902199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099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28191" y="1354295"/>
            <a:ext cx="7536752" cy="7578411"/>
          </a:xfrm>
          <a:custGeom>
            <a:avLst/>
            <a:gdLst/>
            <a:ahLst/>
            <a:cxnLst/>
            <a:rect r="r" b="b" t="t" l="l"/>
            <a:pathLst>
              <a:path h="7578411" w="7536752">
                <a:moveTo>
                  <a:pt x="0" y="0"/>
                </a:moveTo>
                <a:lnTo>
                  <a:pt x="7536753" y="0"/>
                </a:lnTo>
                <a:lnTo>
                  <a:pt x="7536753" y="7578410"/>
                </a:lnTo>
                <a:lnTo>
                  <a:pt x="0" y="757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75" r="-1875" b="-428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030877" y="1354295"/>
            <a:ext cx="8317218" cy="7507758"/>
          </a:xfrm>
          <a:custGeom>
            <a:avLst/>
            <a:gdLst/>
            <a:ahLst/>
            <a:cxnLst/>
            <a:rect r="r" b="b" t="t" l="l"/>
            <a:pathLst>
              <a:path h="7507758" w="8317218">
                <a:moveTo>
                  <a:pt x="0" y="0"/>
                </a:moveTo>
                <a:lnTo>
                  <a:pt x="8317218" y="0"/>
                </a:lnTo>
                <a:lnTo>
                  <a:pt x="8317218" y="7507757"/>
                </a:lnTo>
                <a:lnTo>
                  <a:pt x="0" y="7507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793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97996" y="26670"/>
            <a:ext cx="1053697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6749">
                <a:solidFill>
                  <a:srgbClr val="6C921D"/>
                </a:solidFill>
                <a:latin typeface="Arimo"/>
                <a:ea typeface="Arimo"/>
                <a:cs typeface="Arimo"/>
                <a:sym typeface="Arimo"/>
              </a:rPr>
              <a:t>SOURCE CODE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6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4">
            <a:off x="10406482" y="7904560"/>
            <a:ext cx="860817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3" cy="10299700"/>
            <a:chOff x="0" y="0"/>
            <a:chExt cx="6014698" cy="13732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0"/>
            <a:chOff x="0" y="0"/>
            <a:chExt cx="5177116" cy="13732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0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0"/>
            <a:chOff x="0" y="0"/>
            <a:chExt cx="5708652" cy="13732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0"/>
            <a:chOff x="0" y="0"/>
            <a:chExt cx="2580188" cy="13732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8" y="-12700"/>
            <a:ext cx="1874737" cy="10299700"/>
            <a:chOff x="0" y="0"/>
            <a:chExt cx="2499650" cy="13732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1"/>
            <a:ext cx="2725738" cy="4902199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099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597996" y="1226246"/>
            <a:ext cx="6979484" cy="6927154"/>
          </a:xfrm>
          <a:custGeom>
            <a:avLst/>
            <a:gdLst/>
            <a:ahLst/>
            <a:cxnLst/>
            <a:rect r="r" b="b" t="t" l="l"/>
            <a:pathLst>
              <a:path h="6927154" w="6979484">
                <a:moveTo>
                  <a:pt x="0" y="0"/>
                </a:moveTo>
                <a:lnTo>
                  <a:pt x="6979485" y="0"/>
                </a:lnTo>
                <a:lnTo>
                  <a:pt x="6979485" y="6927154"/>
                </a:lnTo>
                <a:lnTo>
                  <a:pt x="0" y="6927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5" t="0" r="-4006" b="-1508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970026" y="1226246"/>
            <a:ext cx="7587473" cy="6927154"/>
          </a:xfrm>
          <a:custGeom>
            <a:avLst/>
            <a:gdLst/>
            <a:ahLst/>
            <a:cxnLst/>
            <a:rect r="r" b="b" t="t" l="l"/>
            <a:pathLst>
              <a:path h="6927154" w="7587473">
                <a:moveTo>
                  <a:pt x="0" y="0"/>
                </a:moveTo>
                <a:lnTo>
                  <a:pt x="7587473" y="0"/>
                </a:lnTo>
                <a:lnTo>
                  <a:pt x="7587473" y="6927154"/>
                </a:lnTo>
                <a:lnTo>
                  <a:pt x="0" y="6927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2" r="-5794" b="-552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97996" y="26670"/>
            <a:ext cx="1053697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6749">
                <a:solidFill>
                  <a:srgbClr val="6C921D"/>
                </a:solidFill>
                <a:latin typeface="Arimo"/>
                <a:ea typeface="Arimo"/>
                <a:cs typeface="Arimo"/>
                <a:sym typeface="Arimo"/>
              </a:rPr>
              <a:t>SOURCE CODE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6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4">
            <a:off x="10406482" y="7904560"/>
            <a:ext cx="860817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3" cy="10299700"/>
            <a:chOff x="0" y="0"/>
            <a:chExt cx="6014698" cy="13732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0"/>
            <a:chOff x="0" y="0"/>
            <a:chExt cx="5177116" cy="13732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0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0"/>
            <a:chOff x="0" y="0"/>
            <a:chExt cx="5708652" cy="13732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0"/>
            <a:chOff x="0" y="0"/>
            <a:chExt cx="2580188" cy="13732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8" y="-12700"/>
            <a:ext cx="1874737" cy="10299700"/>
            <a:chOff x="0" y="0"/>
            <a:chExt cx="2499650" cy="13732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1"/>
            <a:ext cx="2725738" cy="4902199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099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597996" y="1409406"/>
            <a:ext cx="7236905" cy="6743994"/>
          </a:xfrm>
          <a:custGeom>
            <a:avLst/>
            <a:gdLst/>
            <a:ahLst/>
            <a:cxnLst/>
            <a:rect r="r" b="b" t="t" l="l"/>
            <a:pathLst>
              <a:path h="6743994" w="7236905">
                <a:moveTo>
                  <a:pt x="0" y="0"/>
                </a:moveTo>
                <a:lnTo>
                  <a:pt x="7236905" y="0"/>
                </a:lnTo>
                <a:lnTo>
                  <a:pt x="7236905" y="6743994"/>
                </a:lnTo>
                <a:lnTo>
                  <a:pt x="0" y="6743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0" t="0" r="-18786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109467" y="1409406"/>
            <a:ext cx="7964063" cy="6743994"/>
          </a:xfrm>
          <a:custGeom>
            <a:avLst/>
            <a:gdLst/>
            <a:ahLst/>
            <a:cxnLst/>
            <a:rect r="r" b="b" t="t" l="l"/>
            <a:pathLst>
              <a:path h="6743994" w="7964063">
                <a:moveTo>
                  <a:pt x="0" y="0"/>
                </a:moveTo>
                <a:lnTo>
                  <a:pt x="7964063" y="0"/>
                </a:lnTo>
                <a:lnTo>
                  <a:pt x="7964063" y="6743994"/>
                </a:lnTo>
                <a:lnTo>
                  <a:pt x="0" y="6743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04" t="0" r="-3604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97996" y="26670"/>
            <a:ext cx="1053697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6749">
                <a:solidFill>
                  <a:srgbClr val="6C921D"/>
                </a:solidFill>
                <a:latin typeface="Arimo"/>
                <a:ea typeface="Arimo"/>
                <a:cs typeface="Arimo"/>
                <a:sym typeface="Arimo"/>
              </a:rPr>
              <a:t>SOURCE CODE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6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4">
            <a:off x="10406482" y="7904560"/>
            <a:ext cx="860817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3" cy="10299700"/>
            <a:chOff x="0" y="0"/>
            <a:chExt cx="6014698" cy="13732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0"/>
            <a:chOff x="0" y="0"/>
            <a:chExt cx="5177116" cy="13732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0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0"/>
            <a:chOff x="0" y="0"/>
            <a:chExt cx="5708652" cy="13732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0"/>
            <a:chOff x="0" y="0"/>
            <a:chExt cx="2580188" cy="13732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8" y="-12700"/>
            <a:ext cx="1874737" cy="10299700"/>
            <a:chOff x="0" y="0"/>
            <a:chExt cx="2499650" cy="13732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1"/>
            <a:ext cx="2725738" cy="4902199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099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013160" y="1524562"/>
            <a:ext cx="8204279" cy="5904938"/>
          </a:xfrm>
          <a:custGeom>
            <a:avLst/>
            <a:gdLst/>
            <a:ahLst/>
            <a:cxnLst/>
            <a:rect r="r" b="b" t="t" l="l"/>
            <a:pathLst>
              <a:path h="5904938" w="8204279">
                <a:moveTo>
                  <a:pt x="0" y="0"/>
                </a:moveTo>
                <a:lnTo>
                  <a:pt x="8204279" y="0"/>
                </a:lnTo>
                <a:lnTo>
                  <a:pt x="8204279" y="5904938"/>
                </a:lnTo>
                <a:lnTo>
                  <a:pt x="0" y="590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465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97996" y="26670"/>
            <a:ext cx="1053697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6749">
                <a:solidFill>
                  <a:srgbClr val="6C921D"/>
                </a:solidFill>
                <a:latin typeface="Arimo"/>
                <a:ea typeface="Arimo"/>
                <a:cs typeface="Arimo"/>
                <a:sym typeface="Arimo"/>
              </a:rPr>
              <a:t>SOURCE CODE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6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4">
            <a:off x="10406482" y="7904560"/>
            <a:ext cx="860817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3" cy="10299700"/>
            <a:chOff x="0" y="0"/>
            <a:chExt cx="6014698" cy="13732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0"/>
            <a:chOff x="0" y="0"/>
            <a:chExt cx="5177116" cy="13732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0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0"/>
            <a:chOff x="0" y="0"/>
            <a:chExt cx="5708652" cy="13732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0"/>
            <a:chOff x="0" y="0"/>
            <a:chExt cx="2580188" cy="13732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8" y="-12700"/>
            <a:ext cx="1874737" cy="10299700"/>
            <a:chOff x="0" y="0"/>
            <a:chExt cx="2499650" cy="13732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1"/>
            <a:ext cx="2725738" cy="4902199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099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67811" y="1280491"/>
            <a:ext cx="7141036" cy="6583018"/>
          </a:xfrm>
          <a:custGeom>
            <a:avLst/>
            <a:gdLst/>
            <a:ahLst/>
            <a:cxnLst/>
            <a:rect r="r" b="b" t="t" l="l"/>
            <a:pathLst>
              <a:path h="6583018" w="7141036">
                <a:moveTo>
                  <a:pt x="0" y="0"/>
                </a:moveTo>
                <a:lnTo>
                  <a:pt x="7141035" y="0"/>
                </a:lnTo>
                <a:lnTo>
                  <a:pt x="7141035" y="6583018"/>
                </a:lnTo>
                <a:lnTo>
                  <a:pt x="0" y="658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5" t="0" r="-1285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826350" y="1252883"/>
            <a:ext cx="9519517" cy="6583018"/>
          </a:xfrm>
          <a:custGeom>
            <a:avLst/>
            <a:gdLst/>
            <a:ahLst/>
            <a:cxnLst/>
            <a:rect r="r" b="b" t="t" l="l"/>
            <a:pathLst>
              <a:path h="6583018" w="9519517">
                <a:moveTo>
                  <a:pt x="0" y="0"/>
                </a:moveTo>
                <a:lnTo>
                  <a:pt x="9519517" y="0"/>
                </a:lnTo>
                <a:lnTo>
                  <a:pt x="9519517" y="6583017"/>
                </a:lnTo>
                <a:lnTo>
                  <a:pt x="0" y="658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5" t="0" r="-10520" b="-2434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97996" y="26670"/>
            <a:ext cx="1053697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6749">
                <a:solidFill>
                  <a:srgbClr val="6C921D"/>
                </a:solidFill>
                <a:latin typeface="Arimo"/>
                <a:ea typeface="Arimo"/>
                <a:cs typeface="Arimo"/>
                <a:sym typeface="Arimo"/>
              </a:rPr>
              <a:t>SOURCE CODE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6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4">
            <a:off x="10406482" y="7904560"/>
            <a:ext cx="860817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3" cy="10299700"/>
            <a:chOff x="0" y="0"/>
            <a:chExt cx="6014698" cy="13732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0"/>
            <a:chOff x="0" y="0"/>
            <a:chExt cx="5177116" cy="13732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0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0"/>
            <a:chOff x="0" y="0"/>
            <a:chExt cx="5708652" cy="13732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0"/>
            <a:chOff x="0" y="0"/>
            <a:chExt cx="2580188" cy="13732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8" y="-12700"/>
            <a:ext cx="1874737" cy="10299700"/>
            <a:chOff x="0" y="0"/>
            <a:chExt cx="2499650" cy="13732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1"/>
            <a:ext cx="2725738" cy="4902199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099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97996" y="26670"/>
            <a:ext cx="10536976" cy="108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6749">
                <a:solidFill>
                  <a:srgbClr val="6C921D"/>
                </a:solidFill>
                <a:latin typeface="Arimo"/>
                <a:ea typeface="Arimo"/>
                <a:cs typeface="Arimo"/>
                <a:sym typeface="Arimo"/>
              </a:rPr>
              <a:t>Sample output test cases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23455" y="2353832"/>
            <a:ext cx="7781820" cy="7517531"/>
          </a:xfrm>
          <a:custGeom>
            <a:avLst/>
            <a:gdLst/>
            <a:ahLst/>
            <a:cxnLst/>
            <a:rect r="r" b="b" t="t" l="l"/>
            <a:pathLst>
              <a:path h="7517531" w="7781820">
                <a:moveTo>
                  <a:pt x="0" y="0"/>
                </a:moveTo>
                <a:lnTo>
                  <a:pt x="7781820" y="0"/>
                </a:lnTo>
                <a:lnTo>
                  <a:pt x="7781820" y="7517532"/>
                </a:lnTo>
                <a:lnTo>
                  <a:pt x="0" y="751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4895" y="1585307"/>
            <a:ext cx="6761810" cy="65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12D32"/>
                </a:solidFill>
                <a:latin typeface="Arimo"/>
                <a:ea typeface="Arimo"/>
                <a:cs typeface="Arimo"/>
                <a:sym typeface="Arimo"/>
              </a:rPr>
              <a:t>Adding User or Product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251698" y="2827192"/>
            <a:ext cx="7781820" cy="7040224"/>
          </a:xfrm>
          <a:custGeom>
            <a:avLst/>
            <a:gdLst/>
            <a:ahLst/>
            <a:cxnLst/>
            <a:rect r="r" b="b" t="t" l="l"/>
            <a:pathLst>
              <a:path h="7040224" w="7781820">
                <a:moveTo>
                  <a:pt x="0" y="0"/>
                </a:moveTo>
                <a:lnTo>
                  <a:pt x="7781819" y="0"/>
                </a:lnTo>
                <a:lnTo>
                  <a:pt x="7781819" y="7040224"/>
                </a:lnTo>
                <a:lnTo>
                  <a:pt x="0" y="7040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252218" y="1575782"/>
            <a:ext cx="4791767" cy="5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Adding Interactions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705" y="1857375"/>
            <a:ext cx="7234670" cy="4104409"/>
          </a:xfrm>
          <a:custGeom>
            <a:avLst/>
            <a:gdLst/>
            <a:ahLst/>
            <a:cxnLst/>
            <a:rect r="r" b="b" t="t" l="l"/>
            <a:pathLst>
              <a:path h="4104409" w="7234670">
                <a:moveTo>
                  <a:pt x="0" y="0"/>
                </a:moveTo>
                <a:lnTo>
                  <a:pt x="7234670" y="0"/>
                </a:lnTo>
                <a:lnTo>
                  <a:pt x="7234670" y="4104409"/>
                </a:lnTo>
                <a:lnTo>
                  <a:pt x="0" y="4104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2860" t="-102309" r="-75917" b="-703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9145" y="469150"/>
            <a:ext cx="5700971" cy="90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7"/>
              </a:lnSpc>
              <a:spcBef>
                <a:spcPct val="0"/>
              </a:spcBef>
            </a:pPr>
            <a:r>
              <a:rPr lang="en-US" b="true" sz="5562" strike="noStrike" u="non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Console Menu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986682" y="2269491"/>
            <a:ext cx="9053079" cy="1675534"/>
          </a:xfrm>
          <a:custGeom>
            <a:avLst/>
            <a:gdLst/>
            <a:ahLst/>
            <a:cxnLst/>
            <a:rect r="r" b="b" t="t" l="l"/>
            <a:pathLst>
              <a:path h="1675534" w="9053079">
                <a:moveTo>
                  <a:pt x="0" y="0"/>
                </a:moveTo>
                <a:lnTo>
                  <a:pt x="9053079" y="0"/>
                </a:lnTo>
                <a:lnTo>
                  <a:pt x="9053079" y="1675533"/>
                </a:lnTo>
                <a:lnTo>
                  <a:pt x="0" y="167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959" r="-4160" b="-30813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19216" y="5408987"/>
            <a:ext cx="9440084" cy="4318742"/>
          </a:xfrm>
          <a:custGeom>
            <a:avLst/>
            <a:gdLst/>
            <a:ahLst/>
            <a:cxnLst/>
            <a:rect r="r" b="b" t="t" l="l"/>
            <a:pathLst>
              <a:path h="4318742" w="9440084">
                <a:moveTo>
                  <a:pt x="0" y="0"/>
                </a:moveTo>
                <a:lnTo>
                  <a:pt x="9440084" y="0"/>
                </a:lnTo>
                <a:lnTo>
                  <a:pt x="9440084" y="4318742"/>
                </a:lnTo>
                <a:lnTo>
                  <a:pt x="0" y="4318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2024" t="-72649" r="0" b="-1879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94765" y="478675"/>
            <a:ext cx="9264535" cy="148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42"/>
              </a:lnSpc>
              <a:spcBef>
                <a:spcPct val="0"/>
              </a:spcBef>
            </a:pPr>
            <a:r>
              <a:rPr lang="en-US" b="true" sz="4684" strike="noStrike" u="non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Getting Product 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86682" y="4372542"/>
            <a:ext cx="8293399" cy="77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64"/>
              </a:lnSpc>
              <a:spcBef>
                <a:spcPct val="0"/>
              </a:spcBef>
            </a:pPr>
            <a:r>
              <a:rPr lang="en-US" b="true" sz="4862" strike="noStrike" u="non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Displaying Product Details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029215"/>
            <a:ext cx="18288000" cy="6158911"/>
            <a:chOff x="0" y="0"/>
            <a:chExt cx="24384000" cy="82118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8211820"/>
            </a:xfrm>
            <a:custGeom>
              <a:avLst/>
              <a:gdLst/>
              <a:ahLst/>
              <a:cxnLst/>
              <a:rect r="r" b="b" t="t" l="l"/>
              <a:pathLst>
                <a:path h="82118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211820"/>
                  </a:lnTo>
                  <a:lnTo>
                    <a:pt x="0" y="8211820"/>
                  </a:lnTo>
                  <a:close/>
                </a:path>
              </a:pathLst>
            </a:custGeom>
            <a:gradFill rotWithShape="true">
              <a:gsLst>
                <a:gs pos="0">
                  <a:srgbClr val="DFDBD5">
                    <a:alpha val="0"/>
                  </a:srgbClr>
                </a:gs>
                <a:gs pos="100000">
                  <a:srgbClr val="DFDBD5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9189720"/>
            <a:ext cx="18288000" cy="1114425"/>
          </a:xfrm>
          <a:custGeom>
            <a:avLst/>
            <a:gdLst/>
            <a:ahLst/>
            <a:cxnLst/>
            <a:rect r="r" b="b" t="t" l="l"/>
            <a:pathLst>
              <a:path h="1114425" w="18288000">
                <a:moveTo>
                  <a:pt x="0" y="0"/>
                </a:moveTo>
                <a:lnTo>
                  <a:pt x="18288000" y="0"/>
                </a:lnTo>
                <a:lnTo>
                  <a:pt x="18288000" y="1114425"/>
                </a:lnTo>
                <a:lnTo>
                  <a:pt x="0" y="1114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38" r="0" b="1537"/>
            </a:stretch>
          </a:blipFill>
        </p:spPr>
      </p:sp>
      <p:sp>
        <p:nvSpPr>
          <p:cNvPr name="AutoShape 6" id="6"/>
          <p:cNvSpPr/>
          <p:nvPr/>
        </p:nvSpPr>
        <p:spPr>
          <a:xfrm rot="2981">
            <a:off x="-7941" y="9192620"/>
            <a:ext cx="18303882" cy="0"/>
          </a:xfrm>
          <a:prstGeom prst="line">
            <a:avLst/>
          </a:prstGeom>
          <a:ln cap="rnd" w="9525">
            <a:solidFill>
              <a:srgbClr val="000001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92238" y="2521570"/>
            <a:ext cx="7088237" cy="163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355159"/>
            <a:ext cx="4172396" cy="44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000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What is the Project 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301854"/>
            <a:ext cx="7805886" cy="97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Enhancing user experience by suggesting products based on their interactions.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464201"/>
            <a:ext cx="7805886" cy="52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Example: E-commerce services like Flipkart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1" y="4576615"/>
            <a:ext cx="3544044" cy="44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000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How its done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5301854"/>
            <a:ext cx="7805886" cy="52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Using Graphs where nodes represent users and products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6010572"/>
            <a:ext cx="7805886" cy="52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Edges represent interactions b/w users and products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7" y="2034779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Key Takeaways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92238" y="3544938"/>
            <a:ext cx="3756869" cy="2321867"/>
          </a:xfrm>
          <a:custGeom>
            <a:avLst/>
            <a:gdLst/>
            <a:ahLst/>
            <a:cxnLst/>
            <a:rect r="r" b="b" t="t" l="l"/>
            <a:pathLst>
              <a:path h="2321867" w="3756869">
                <a:moveTo>
                  <a:pt x="0" y="0"/>
                </a:moveTo>
                <a:lnTo>
                  <a:pt x="3756868" y="0"/>
                </a:lnTo>
                <a:lnTo>
                  <a:pt x="3756868" y="2321867"/>
                </a:lnTo>
                <a:lnTo>
                  <a:pt x="0" y="232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1" r="0" b="-10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6276" y="6174284"/>
            <a:ext cx="3599855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Graph Data 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6729412"/>
            <a:ext cx="3756869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Efficiently models relationships between users and products.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5174308" y="3544938"/>
            <a:ext cx="3757018" cy="2321867"/>
          </a:xfrm>
          <a:custGeom>
            <a:avLst/>
            <a:gdLst/>
            <a:ahLst/>
            <a:cxnLst/>
            <a:rect r="r" b="b" t="t" l="l"/>
            <a:pathLst>
              <a:path h="2321867" w="3757018">
                <a:moveTo>
                  <a:pt x="0" y="0"/>
                </a:moveTo>
                <a:lnTo>
                  <a:pt x="3757017" y="0"/>
                </a:lnTo>
                <a:lnTo>
                  <a:pt x="3757017" y="2321867"/>
                </a:lnTo>
                <a:lnTo>
                  <a:pt x="0" y="2321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3" r="0" b="-10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80421" y="6174284"/>
            <a:ext cx="375701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Recommendation Logic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70884" y="7144941"/>
            <a:ext cx="3757018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Simple yet effective way to suggest relevant products.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356526" y="3544938"/>
            <a:ext cx="3757018" cy="2321867"/>
          </a:xfrm>
          <a:custGeom>
            <a:avLst/>
            <a:gdLst/>
            <a:ahLst/>
            <a:cxnLst/>
            <a:rect r="r" b="b" t="t" l="l"/>
            <a:pathLst>
              <a:path h="2321867" w="3757018">
                <a:moveTo>
                  <a:pt x="0" y="0"/>
                </a:moveTo>
                <a:lnTo>
                  <a:pt x="3757018" y="0"/>
                </a:lnTo>
                <a:lnTo>
                  <a:pt x="3757018" y="2321867"/>
                </a:lnTo>
                <a:lnTo>
                  <a:pt x="0" y="2321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3" r="0" b="-10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56526" y="618306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User Interaction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56526" y="6691312"/>
            <a:ext cx="3757018" cy="150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Interactive and robust with comprehensive error handling.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13538746" y="3544938"/>
            <a:ext cx="3757017" cy="2321867"/>
          </a:xfrm>
          <a:custGeom>
            <a:avLst/>
            <a:gdLst/>
            <a:ahLst/>
            <a:cxnLst/>
            <a:rect r="r" b="b" t="t" l="l"/>
            <a:pathLst>
              <a:path h="2321867" w="3757017">
                <a:moveTo>
                  <a:pt x="0" y="0"/>
                </a:moveTo>
                <a:lnTo>
                  <a:pt x="3757018" y="0"/>
                </a:lnTo>
                <a:lnTo>
                  <a:pt x="3757018" y="2321867"/>
                </a:lnTo>
                <a:lnTo>
                  <a:pt x="0" y="2321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3" r="0" b="-10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538746" y="618306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Skills Demonstrated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38746" y="6691312"/>
            <a:ext cx="3757017" cy="150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Showcases graph traversal, data handling, and C++ programming.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2793652"/>
            <a:ext cx="9445526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09879" y="4374544"/>
            <a:ext cx="9944194" cy="253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6"/>
              </a:lnSpc>
            </a:pPr>
            <a:r>
              <a:rPr lang="en-US" sz="30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DONE BY :  P. Yaswanth (AP23110010511)</a:t>
            </a:r>
          </a:p>
          <a:p>
            <a:pPr algn="l">
              <a:lnSpc>
                <a:spcPts val="5026"/>
              </a:lnSpc>
            </a:pPr>
            <a:r>
              <a:rPr lang="en-US" sz="30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                   P. Sudarshan (AP23110010531)</a:t>
            </a:r>
          </a:p>
          <a:p>
            <a:pPr algn="l">
              <a:lnSpc>
                <a:spcPts val="5026"/>
              </a:lnSpc>
            </a:pPr>
            <a:r>
              <a:rPr lang="en-US" sz="30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                   A. Viswaj (AP23110010564)</a:t>
            </a:r>
          </a:p>
          <a:p>
            <a:pPr algn="l">
              <a:lnSpc>
                <a:spcPts val="5028"/>
              </a:lnSpc>
            </a:pPr>
            <a:r>
              <a:rPr lang="en-US" sz="30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                   SK. Ismael  (AP23110010569)           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4719637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Key Components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8" y="608796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704210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Graph Structure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7588449"/>
            <a:ext cx="5150941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Nodes are used to store  users and products, edges for interactions.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6568380" y="608796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68380" y="704210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Product Class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68380" y="7588449"/>
            <a:ext cx="5151090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Stores product details like name, category, price and description which user requires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2144672" y="608796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144672" y="6758584"/>
            <a:ext cx="465445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Recommendation Algorithm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4672" y="7588449"/>
            <a:ext cx="5150941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Uses BFS(Breadth first search) algorithm to suggest products based on user interests.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182565"/>
            <a:ext cx="7223969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How the Graph Works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3891149"/>
            <a:ext cx="4590604" cy="2115890"/>
            <a:chOff x="0" y="0"/>
            <a:chExt cx="6120805" cy="2821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108065" cy="2808478"/>
            </a:xfrm>
            <a:custGeom>
              <a:avLst/>
              <a:gdLst/>
              <a:ahLst/>
              <a:cxnLst/>
              <a:rect r="r" b="b" t="t" l="l"/>
              <a:pathLst>
                <a:path h="2808478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20765" cy="2821178"/>
            </a:xfrm>
            <a:custGeom>
              <a:avLst/>
              <a:gdLst/>
              <a:ahLst/>
              <a:cxnLst/>
              <a:rect r="r" b="b" t="t" l="l"/>
              <a:pathLst>
                <a:path h="2821178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85280" y="4104952"/>
            <a:ext cx="3544044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Nodes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280" y="4735190"/>
            <a:ext cx="3994994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Represent users and products in the system.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920904" y="3820120"/>
            <a:ext cx="4590604" cy="2115890"/>
            <a:chOff x="0" y="0"/>
            <a:chExt cx="6120805" cy="28211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108065" cy="2808478"/>
            </a:xfrm>
            <a:custGeom>
              <a:avLst/>
              <a:gdLst/>
              <a:ahLst/>
              <a:cxnLst/>
              <a:rect r="r" b="b" t="t" l="l"/>
              <a:pathLst>
                <a:path h="2808478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20765" cy="2821178"/>
            </a:xfrm>
            <a:custGeom>
              <a:avLst/>
              <a:gdLst/>
              <a:ahLst/>
              <a:cxnLst/>
              <a:rect r="r" b="b" t="t" l="l"/>
              <a:pathLst>
                <a:path h="2821178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149876" y="398025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Edges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49876" y="4546997"/>
            <a:ext cx="3994994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Show interactions between users and products.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6484218"/>
            <a:ext cx="4590604" cy="2115890"/>
            <a:chOff x="0" y="0"/>
            <a:chExt cx="6120805" cy="28211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108065" cy="2808478"/>
            </a:xfrm>
            <a:custGeom>
              <a:avLst/>
              <a:gdLst/>
              <a:ahLst/>
              <a:cxnLst/>
              <a:rect r="r" b="b" t="t" l="l"/>
              <a:pathLst>
                <a:path h="2808478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20765" cy="2821178"/>
            </a:xfrm>
            <a:custGeom>
              <a:avLst/>
              <a:gdLst/>
              <a:ahLst/>
              <a:cxnLst/>
              <a:rect r="r" b="b" t="t" l="l"/>
              <a:pathLst>
                <a:path h="2821178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85280" y="673439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Weights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5280" y="7399287"/>
            <a:ext cx="3994994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Indicate interaction strength, like ratings out of 5.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852071" y="6484218"/>
            <a:ext cx="4590604" cy="2115890"/>
            <a:chOff x="0" y="0"/>
            <a:chExt cx="6120805" cy="28211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6108065" cy="2808478"/>
            </a:xfrm>
            <a:custGeom>
              <a:avLst/>
              <a:gdLst/>
              <a:ahLst/>
              <a:cxnLst/>
              <a:rect r="r" b="b" t="t" l="l"/>
              <a:pathLst>
                <a:path h="2808478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20765" cy="2821178"/>
            </a:xfrm>
            <a:custGeom>
              <a:avLst/>
              <a:gdLst/>
              <a:ahLst/>
              <a:cxnLst/>
              <a:rect r="r" b="b" t="t" l="l"/>
              <a:pathLst>
                <a:path h="2821178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149876" y="6734399"/>
            <a:ext cx="3544044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Goal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49876" y="7270180"/>
            <a:ext cx="3994994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Find products closely connected to user preferences.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15248" y="1596681"/>
            <a:ext cx="6528753" cy="197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Product Class Details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7475" y="3525739"/>
            <a:ext cx="13330030" cy="4546699"/>
            <a:chOff x="0" y="0"/>
            <a:chExt cx="17773373" cy="60622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73396" cy="6062218"/>
            </a:xfrm>
            <a:custGeom>
              <a:avLst/>
              <a:gdLst/>
              <a:ahLst/>
              <a:cxnLst/>
              <a:rect r="r" b="b" t="t" l="l"/>
              <a:pathLst>
                <a:path h="6062218" w="17773396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17608042" y="0"/>
                  </a:lnTo>
                  <a:lnTo>
                    <a:pt x="17608042" y="6350"/>
                  </a:lnTo>
                  <a:lnTo>
                    <a:pt x="17608042" y="0"/>
                  </a:lnTo>
                  <a:cubicBezTo>
                    <a:pt x="17699355" y="0"/>
                    <a:pt x="17773396" y="73914"/>
                    <a:pt x="17773396" y="165100"/>
                  </a:cubicBezTo>
                  <a:lnTo>
                    <a:pt x="17767046" y="165100"/>
                  </a:lnTo>
                  <a:lnTo>
                    <a:pt x="17773396" y="165100"/>
                  </a:lnTo>
                  <a:lnTo>
                    <a:pt x="17773396" y="5897118"/>
                  </a:lnTo>
                  <a:lnTo>
                    <a:pt x="17767046" y="5897118"/>
                  </a:lnTo>
                  <a:lnTo>
                    <a:pt x="17773396" y="5897118"/>
                  </a:lnTo>
                  <a:cubicBezTo>
                    <a:pt x="17773396" y="5988304"/>
                    <a:pt x="17699355" y="6062218"/>
                    <a:pt x="17608042" y="6062218"/>
                  </a:cubicBezTo>
                  <a:lnTo>
                    <a:pt x="17608042" y="6055868"/>
                  </a:lnTo>
                  <a:lnTo>
                    <a:pt x="17608042" y="6062218"/>
                  </a:lnTo>
                  <a:lnTo>
                    <a:pt x="165354" y="6062218"/>
                  </a:lnTo>
                  <a:lnTo>
                    <a:pt x="165354" y="6055868"/>
                  </a:lnTo>
                  <a:lnTo>
                    <a:pt x="165354" y="6062218"/>
                  </a:lnTo>
                  <a:cubicBezTo>
                    <a:pt x="74041" y="6062218"/>
                    <a:pt x="0" y="5988304"/>
                    <a:pt x="0" y="58971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897118"/>
                  </a:lnTo>
                  <a:lnTo>
                    <a:pt x="6350" y="5897118"/>
                  </a:lnTo>
                  <a:lnTo>
                    <a:pt x="12700" y="5897118"/>
                  </a:lnTo>
                  <a:cubicBezTo>
                    <a:pt x="12700" y="5981319"/>
                    <a:pt x="81026" y="6049518"/>
                    <a:pt x="165354" y="6049518"/>
                  </a:cubicBezTo>
                  <a:lnTo>
                    <a:pt x="17608042" y="6049518"/>
                  </a:lnTo>
                  <a:cubicBezTo>
                    <a:pt x="17692370" y="6049518"/>
                    <a:pt x="17760696" y="5981192"/>
                    <a:pt x="17760696" y="5897118"/>
                  </a:cubicBezTo>
                  <a:lnTo>
                    <a:pt x="17760696" y="165100"/>
                  </a:lnTo>
                  <a:cubicBezTo>
                    <a:pt x="17760696" y="80899"/>
                    <a:pt x="17692370" y="12700"/>
                    <a:pt x="17608042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40480" y="3530501"/>
            <a:ext cx="13293640" cy="812899"/>
            <a:chOff x="0" y="0"/>
            <a:chExt cx="17724853" cy="1083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7248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7724882">
                  <a:moveTo>
                    <a:pt x="0" y="0"/>
                  </a:moveTo>
                  <a:lnTo>
                    <a:pt x="17724882" y="0"/>
                  </a:lnTo>
                  <a:lnTo>
                    <a:pt x="177248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79" y="3614886"/>
            <a:ext cx="58404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Attribute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03279" y="3614886"/>
            <a:ext cx="58404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Description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1762" y="4352925"/>
            <a:ext cx="13293640" cy="812899"/>
            <a:chOff x="0" y="0"/>
            <a:chExt cx="17724853" cy="1083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7248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7724882">
                  <a:moveTo>
                    <a:pt x="0" y="0"/>
                  </a:moveTo>
                  <a:lnTo>
                    <a:pt x="17724882" y="0"/>
                  </a:lnTo>
                  <a:lnTo>
                    <a:pt x="177248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85279" y="4427785"/>
            <a:ext cx="58404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productName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03279" y="4427785"/>
            <a:ext cx="58404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Name of the product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627" y="5165824"/>
            <a:ext cx="13293640" cy="1266527"/>
            <a:chOff x="0" y="0"/>
            <a:chExt cx="17724853" cy="16887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724882" cy="1688719"/>
            </a:xfrm>
            <a:custGeom>
              <a:avLst/>
              <a:gdLst/>
              <a:ahLst/>
              <a:cxnLst/>
              <a:rect r="r" b="b" t="t" l="l"/>
              <a:pathLst>
                <a:path h="1688719" w="17724882">
                  <a:moveTo>
                    <a:pt x="0" y="0"/>
                  </a:moveTo>
                  <a:lnTo>
                    <a:pt x="17724882" y="0"/>
                  </a:lnTo>
                  <a:lnTo>
                    <a:pt x="177248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85279" y="5240685"/>
            <a:ext cx="58404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category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03279" y="5240685"/>
            <a:ext cx="584044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Type of product (e.g., electronics)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01762" y="6432351"/>
            <a:ext cx="13293640" cy="812899"/>
            <a:chOff x="0" y="0"/>
            <a:chExt cx="17724853" cy="10838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7248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7724882">
                  <a:moveTo>
                    <a:pt x="0" y="0"/>
                  </a:moveTo>
                  <a:lnTo>
                    <a:pt x="17724882" y="0"/>
                  </a:lnTo>
                  <a:lnTo>
                    <a:pt x="177248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85279" y="6507212"/>
            <a:ext cx="58404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03279" y="6507212"/>
            <a:ext cx="58404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Cost of the product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01762" y="7245251"/>
            <a:ext cx="13293640" cy="812899"/>
            <a:chOff x="0" y="0"/>
            <a:chExt cx="17724853" cy="1083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7248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7724882">
                  <a:moveTo>
                    <a:pt x="0" y="0"/>
                  </a:moveTo>
                  <a:lnTo>
                    <a:pt x="17724882" y="0"/>
                  </a:lnTo>
                  <a:lnTo>
                    <a:pt x="177248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85279" y="7320111"/>
            <a:ext cx="58404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description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03279" y="7320111"/>
            <a:ext cx="58404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Brief product description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696641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Core Functionalities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56389" y="3064966"/>
            <a:ext cx="38100" cy="5468094"/>
            <a:chOff x="0" y="0"/>
            <a:chExt cx="50800" cy="72907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7290816"/>
            </a:xfrm>
            <a:custGeom>
              <a:avLst/>
              <a:gdLst/>
              <a:ahLst/>
              <a:cxnLst/>
              <a:rect r="r" b="b" t="t" l="l"/>
              <a:pathLst>
                <a:path h="7290816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265416"/>
                  </a:lnTo>
                  <a:cubicBezTo>
                    <a:pt x="50800" y="7279386"/>
                    <a:pt x="39370" y="7290816"/>
                    <a:pt x="25400" y="7290816"/>
                  </a:cubicBezTo>
                  <a:cubicBezTo>
                    <a:pt x="11430" y="7290816"/>
                    <a:pt x="0" y="7279386"/>
                    <a:pt x="0" y="7265416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56277" y="3683794"/>
            <a:ext cx="992237" cy="38100"/>
            <a:chOff x="0" y="0"/>
            <a:chExt cx="1322983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951737" y="3379142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92392" y="3528269"/>
            <a:ext cx="16594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34860" y="3338959"/>
            <a:ext cx="391760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60">
                <a:solidFill>
                  <a:srgbClr val="2A2742"/>
                </a:solidFill>
                <a:latin typeface="Hind Bold"/>
                <a:ea typeface="Hind Bold"/>
                <a:cs typeface="Hind Bold"/>
                <a:sym typeface="Hind Bold"/>
              </a:rPr>
              <a:t>Add Users and Products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34860" y="4158852"/>
            <a:ext cx="7460902" cy="59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Build network of users and products in graph.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56277" y="5600997"/>
            <a:ext cx="992237" cy="38100"/>
            <a:chOff x="0" y="0"/>
            <a:chExt cx="1322983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951737" y="5296346"/>
            <a:ext cx="647402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52954" y="5445472"/>
            <a:ext cx="24497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4860" y="5256162"/>
            <a:ext cx="4312890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60">
                <a:solidFill>
                  <a:srgbClr val="2A2742"/>
                </a:solidFill>
                <a:latin typeface="Hind Bold"/>
                <a:ea typeface="Hind Bold"/>
                <a:cs typeface="Hind Bold"/>
                <a:sym typeface="Hind Bold"/>
              </a:rPr>
              <a:t>User-Product Interactions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34860" y="5796111"/>
            <a:ext cx="7460902" cy="59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Record ratings as edges with weights.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556277" y="7518201"/>
            <a:ext cx="992237" cy="38100"/>
            <a:chOff x="0" y="0"/>
            <a:chExt cx="1322983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951737" y="7213550"/>
            <a:ext cx="647402" cy="647402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154441" y="7362676"/>
            <a:ext cx="241995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34860" y="717336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60">
                <a:solidFill>
                  <a:srgbClr val="2A2742"/>
                </a:solidFill>
                <a:latin typeface="Hind Bold"/>
                <a:ea typeface="Hind Bold"/>
                <a:cs typeface="Hind Bold"/>
                <a:sym typeface="Hind Bold"/>
              </a:rPr>
              <a:t>Recommendations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34860" y="7653040"/>
            <a:ext cx="7460902" cy="59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Use BFS to find and rank related products.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028551"/>
            <a:ext cx="7730132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Recommendation Logic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92237" y="2875359"/>
            <a:ext cx="1417588" cy="2268141"/>
          </a:xfrm>
          <a:custGeom>
            <a:avLst/>
            <a:gdLst/>
            <a:ahLst/>
            <a:cxnLst/>
            <a:rect r="r" b="b" t="t" l="l"/>
            <a:pathLst>
              <a:path h="2268141" w="1417588">
                <a:moveTo>
                  <a:pt x="0" y="0"/>
                </a:moveTo>
                <a:lnTo>
                  <a:pt x="1417588" y="0"/>
                </a:lnTo>
                <a:lnTo>
                  <a:pt x="1417588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" t="0" r="-8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35027" y="288734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BFS Traversal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35027" y="3396927"/>
            <a:ext cx="7602736" cy="59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Start from target user, explore connections to products.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92237" y="5143500"/>
            <a:ext cx="1417588" cy="2268141"/>
          </a:xfrm>
          <a:custGeom>
            <a:avLst/>
            <a:gdLst/>
            <a:ahLst/>
            <a:cxnLst/>
            <a:rect r="r" b="b" t="t" l="l"/>
            <a:pathLst>
              <a:path h="2268141" w="1417588">
                <a:moveTo>
                  <a:pt x="0" y="0"/>
                </a:moveTo>
                <a:lnTo>
                  <a:pt x="1417588" y="0"/>
                </a:lnTo>
                <a:lnTo>
                  <a:pt x="1417588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4" t="0" r="-8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35027" y="510540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Product Scoring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35027" y="5681067"/>
            <a:ext cx="7602736" cy="59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Score products based on interaction weight and distance.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992237" y="7418784"/>
            <a:ext cx="1417588" cy="2268141"/>
          </a:xfrm>
          <a:custGeom>
            <a:avLst/>
            <a:gdLst/>
            <a:ahLst/>
            <a:cxnLst/>
            <a:rect r="r" b="b" t="t" l="l"/>
            <a:pathLst>
              <a:path h="2268141" w="1417588">
                <a:moveTo>
                  <a:pt x="0" y="0"/>
                </a:moveTo>
                <a:lnTo>
                  <a:pt x="1417588" y="0"/>
                </a:lnTo>
                <a:lnTo>
                  <a:pt x="1417588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4" t="0" r="-8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35027" y="7594213"/>
            <a:ext cx="3751510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Top Recommendations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35027" y="8469214"/>
            <a:ext cx="7602736" cy="59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Output set number of highest-scoring products for user.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9006" y="1548326"/>
            <a:ext cx="8355211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Interactive Console Menu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1214" y="3632662"/>
            <a:ext cx="647402" cy="647402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8130" y="3833069"/>
            <a:ext cx="16594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3650605"/>
            <a:ext cx="36596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Get 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4431655"/>
            <a:ext cx="3659684" cy="150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Retrieve personalized product suggestions for users.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2071" y="3683942"/>
            <a:ext cx="647403" cy="647402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053286" y="3833069"/>
            <a:ext cx="24497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8229" y="365060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Manage Products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8229" y="4158852"/>
            <a:ext cx="3659684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Display, update, or remove product details.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7475" y="6703219"/>
            <a:ext cx="647402" cy="647403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90179" y="6852345"/>
            <a:ext cx="241995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3632" y="666988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Debug Options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3632" y="7178129"/>
            <a:ext cx="3659684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Display graph structure for system verification.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852071" y="6703219"/>
            <a:ext cx="647403" cy="647403"/>
            <a:chOff x="0" y="0"/>
            <a:chExt cx="863203" cy="8632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6045399" y="6852345"/>
            <a:ext cx="260747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78229" y="666988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User Experience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78229" y="7178129"/>
            <a:ext cx="3659684" cy="10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Clear prompts and feedback for each action.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46073" y="795189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381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738039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Example Usage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56389" y="2106365"/>
            <a:ext cx="38100" cy="7385297"/>
            <a:chOff x="0" y="0"/>
            <a:chExt cx="50800" cy="98470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9847072"/>
            </a:xfrm>
            <a:custGeom>
              <a:avLst/>
              <a:gdLst/>
              <a:ahLst/>
              <a:cxnLst/>
              <a:rect r="r" b="b" t="t" l="l"/>
              <a:pathLst>
                <a:path h="9847072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821672"/>
                  </a:lnTo>
                  <a:cubicBezTo>
                    <a:pt x="50800" y="9835642"/>
                    <a:pt x="39370" y="9847072"/>
                    <a:pt x="25400" y="9847072"/>
                  </a:cubicBezTo>
                  <a:cubicBezTo>
                    <a:pt x="11430" y="9847072"/>
                    <a:pt x="0" y="9835642"/>
                    <a:pt x="0" y="9821672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56277" y="2725191"/>
            <a:ext cx="992237" cy="38100"/>
            <a:chOff x="0" y="0"/>
            <a:chExt cx="1322983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951737" y="2420541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92392" y="2569666"/>
            <a:ext cx="16594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34860" y="235178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Add Users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34860" y="2860030"/>
            <a:ext cx="7460902" cy="59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Create profiles for Alice and Bob.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56277" y="4642396"/>
            <a:ext cx="992237" cy="38100"/>
            <a:chOff x="0" y="0"/>
            <a:chExt cx="1322983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951737" y="4337745"/>
            <a:ext cx="647402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52954" y="4486870"/>
            <a:ext cx="24497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4860" y="426898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Add Products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34860" y="4777234"/>
            <a:ext cx="7460902" cy="59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Input details for Phone and Headphones.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556277" y="6559600"/>
            <a:ext cx="992237" cy="38100"/>
            <a:chOff x="0" y="0"/>
            <a:chExt cx="1322983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951737" y="6254949"/>
            <a:ext cx="647402" cy="647402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154441" y="6404074"/>
            <a:ext cx="241995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34860" y="618619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Record Interactions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34860" y="6694437"/>
            <a:ext cx="7460902" cy="59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Alice rates Phone as 5 stars.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556277" y="8476804"/>
            <a:ext cx="992237" cy="38100"/>
            <a:chOff x="0" y="0"/>
            <a:chExt cx="1322983" cy="50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7951737" y="8172152"/>
            <a:ext cx="647402" cy="647402"/>
            <a:chOff x="0" y="0"/>
            <a:chExt cx="863203" cy="8632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8145066" y="8321279"/>
            <a:ext cx="260747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34860" y="8103394"/>
            <a:ext cx="375999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Get Recommendations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34860" y="8895159"/>
            <a:ext cx="7460902" cy="59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A2742"/>
                </a:solidFill>
                <a:latin typeface="Arial"/>
                <a:ea typeface="Arial"/>
                <a:cs typeface="Arial"/>
                <a:sym typeface="Arial"/>
              </a:rPr>
              <a:t>System suggests products for Alice.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DAGW639nrBg</dc:identifier>
  <dcterms:modified xsi:type="dcterms:W3CDTF">2011-08-01T06:04:30Z</dcterms:modified>
  <cp:revision>1</cp:revision>
  <dc:title>OOPS WITH C++ pptx.pptx</dc:title>
</cp:coreProperties>
</file>